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5" r:id="rId1"/>
  </p:sldMasterIdLst>
  <p:notesMasterIdLst>
    <p:notesMasterId r:id="rId26"/>
  </p:notesMasterIdLst>
  <p:sldIdLst>
    <p:sldId id="256" r:id="rId2"/>
    <p:sldId id="295" r:id="rId3"/>
    <p:sldId id="258" r:id="rId4"/>
    <p:sldId id="259" r:id="rId5"/>
    <p:sldId id="307" r:id="rId6"/>
    <p:sldId id="310" r:id="rId7"/>
    <p:sldId id="309" r:id="rId8"/>
    <p:sldId id="308" r:id="rId9"/>
    <p:sldId id="323" r:id="rId10"/>
    <p:sldId id="311" r:id="rId11"/>
    <p:sldId id="312" r:id="rId12"/>
    <p:sldId id="327" r:id="rId13"/>
    <p:sldId id="313" r:id="rId14"/>
    <p:sldId id="314" r:id="rId15"/>
    <p:sldId id="315" r:id="rId16"/>
    <p:sldId id="316" r:id="rId17"/>
    <p:sldId id="262" r:id="rId18"/>
    <p:sldId id="318" r:id="rId19"/>
    <p:sldId id="319" r:id="rId20"/>
    <p:sldId id="320" r:id="rId21"/>
    <p:sldId id="324" r:id="rId22"/>
    <p:sldId id="325" r:id="rId23"/>
    <p:sldId id="326" r:id="rId24"/>
    <p:sldId id="322" r:id="rId25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7"/>
    </p:embeddedFont>
    <p:embeddedFont>
      <p:font typeface="Amatic SC" panose="00000500000000000000" pitchFamily="2" charset="-79"/>
      <p:regular r:id="rId28"/>
      <p:bold r:id="rId29"/>
    </p:embeddedFont>
    <p:embeddedFont>
      <p:font typeface="Arial Black" panose="020B0A04020102020204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omic Sans MS" panose="030F0702030302020204" pitchFamily="66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manth A V" initials="HAV" lastIdx="1" clrIdx="0">
    <p:extLst>
      <p:ext uri="{19B8F6BF-5375-455C-9EA6-DF929625EA0E}">
        <p15:presenceInfo xmlns:p15="http://schemas.microsoft.com/office/powerpoint/2012/main" userId="Hemanth A 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CB37-95F9-485E-A174-E9CAC466BC3E}">
  <a:tblStyle styleId="{2B03CB37-95F9-485E-A174-E9CAC466B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57D16-7341-47D1-A7A5-6802A93928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10T15:45:08.358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90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982211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628419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266696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503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7855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ig pattern">
  <p:cSld name="Blank with big pattern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4134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sz="3600" b="1">
                <a:latin typeface="Amatic SC"/>
                <a:ea typeface="Amatic SC"/>
                <a:cs typeface="Amatic SC"/>
                <a:sym typeface="Amatic SC"/>
              </a:defRPr>
            </a:lvl1pPr>
            <a:lvl2pPr marL="914400" lvl="1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2pPr>
            <a:lvl3pPr marL="1371600" lvl="2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3pPr>
            <a:lvl4pPr marL="1828800" lvl="3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4pPr>
            <a:lvl5pPr marL="2286000" lvl="4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5pPr>
            <a:lvl6pPr marL="2743200" lvl="5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6pPr>
            <a:lvl7pPr marL="3200400" lvl="6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7pPr>
            <a:lvl8pPr marL="3657600" lvl="7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8pPr>
            <a:lvl9pPr marL="4114800" lvl="8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2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208033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461049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129547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898326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543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33288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2E2B-5E4B-4F78-A1FC-3BA12C90E5C7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969118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02E2B-5E4B-4F78-A1FC-3BA12C90E5C7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469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tlassian.com/software/jira/download.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rometheus.io/download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docker.com/products/docker-deskto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3"/>
          <p:cNvSpPr txBox="1">
            <a:spLocks noGrp="1"/>
          </p:cNvSpPr>
          <p:nvPr>
            <p:ph type="ctrTitle"/>
          </p:nvPr>
        </p:nvSpPr>
        <p:spPr>
          <a:xfrm>
            <a:off x="1652484" y="1482234"/>
            <a:ext cx="6002958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Algerian" panose="04020705040A02060702" pitchFamily="82" charset="0"/>
              </a:rPr>
              <a:t>Capstone project Presentation </a:t>
            </a:r>
            <a:endParaRPr sz="48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IN" sz="6000" dirty="0">
                <a:solidFill>
                  <a:schemeClr val="accent4"/>
                </a:solidFill>
              </a:rPr>
              <a:t>2.</a:t>
            </a:r>
          </a:p>
          <a:p>
            <a:pPr marL="0" lvl="0" indent="0">
              <a:buNone/>
            </a:pPr>
            <a:r>
              <a:rPr lang="en-IN" sz="6000" dirty="0"/>
              <a:t>      Jira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030" name="Picture 6" descr="Validating software development tools used for GxP and MedDev - Radbee">
            <a:extLst>
              <a:ext uri="{FF2B5EF4-FFF2-40B4-BE49-F238E27FC236}">
                <a16:creationId xmlns:a16="http://schemas.microsoft.com/office/drawing/2014/main" id="{A902DEBE-8C4D-4D57-8F6A-C6C805712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77" y="1883317"/>
            <a:ext cx="2619863" cy="16374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03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91233" y="350874"/>
            <a:ext cx="7591529" cy="4398975"/>
          </a:xfrm>
        </p:spPr>
        <p:txBody>
          <a:bodyPr/>
          <a:lstStyle/>
          <a:p>
            <a:pPr algn="l">
              <a:buSzPct val="92000"/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application used for issue tracking and project management.</a:t>
            </a:r>
          </a:p>
          <a:p>
            <a:pPr algn="l">
              <a:buSzPct val="92000"/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Developed by the Australian software company Atlassian.</a:t>
            </a:r>
          </a:p>
          <a:p>
            <a:pPr algn="l">
              <a:buSzPct val="92000"/>
              <a:buFont typeface="Wingdings" panose="05000000000000000000" pitchFamily="2" charset="2"/>
              <a:buChar char="Ø"/>
            </a:pPr>
            <a:r>
              <a:rPr lang="en-GB" sz="2000" b="0" i="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Widely used by agile development teams to track bugs, stories, epics, and other tasks</a:t>
            </a:r>
            <a:r>
              <a:rPr lang="en-GB" sz="2000" b="0" i="0" dirty="0">
                <a:solidFill>
                  <a:srgbClr val="6A6E7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SzPct val="92000"/>
              <a:buFont typeface="Wingdings" panose="05000000000000000000" pitchFamily="2" charset="2"/>
              <a:buChar char="Ø"/>
            </a:pPr>
            <a:r>
              <a:rPr lang="en-GB" sz="2000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java based application and supports all </a:t>
            </a:r>
            <a:r>
              <a:rPr lang="en-GB" sz="2400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JIRA Installation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  <a:buSzPct val="95000"/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 the following link to install JIRA </a:t>
            </a: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https://www.atlassian.com/software/jira/download.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GB" sz="2000" b="0" i="0" dirty="0">
              <a:solidFill>
                <a:srgbClr val="6A6E72"/>
              </a:solidFill>
              <a:effectLst/>
              <a:latin typeface="Amatic SC" panose="00000500000000000000" pitchFamily="2" charset="-79"/>
              <a:cs typeface="Amatic SC" panose="00000500000000000000" pitchFamily="2" charset="-79"/>
            </a:endParaRPr>
          </a:p>
          <a:p>
            <a:endParaRPr lang="en-IN" sz="24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B718C-A9C8-488C-9BD8-0F0103842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1" t="33173" r="21203" b="15970"/>
          <a:stretch/>
        </p:blipFill>
        <p:spPr bwMode="auto">
          <a:xfrm>
            <a:off x="691233" y="3084394"/>
            <a:ext cx="3469005" cy="1483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DC6390-6E60-4D2E-A401-846F6509DC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4" t="25693" r="26046" b="21216"/>
          <a:stretch/>
        </p:blipFill>
        <p:spPr bwMode="auto">
          <a:xfrm>
            <a:off x="4983762" y="3084394"/>
            <a:ext cx="3469005" cy="1483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4255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CCC98B-D784-47CF-A6FF-D241FC01F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9697" y="658502"/>
            <a:ext cx="7346982" cy="4091348"/>
          </a:xfrm>
        </p:spPr>
        <p:txBody>
          <a:bodyPr/>
          <a:lstStyle/>
          <a:p>
            <a:pPr marL="457200" lvl="1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FA4B0-83F5-4ECB-A447-20527D8976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79497-65D4-465F-976E-01347FB73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9288" b="10406"/>
          <a:stretch/>
        </p:blipFill>
        <p:spPr bwMode="auto">
          <a:xfrm>
            <a:off x="433049" y="608516"/>
            <a:ext cx="2849977" cy="1660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49A7F-9E3B-4CE7-9ABD-ABF948A1D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t="10492" r="25330" b="24103"/>
          <a:stretch/>
        </p:blipFill>
        <p:spPr bwMode="auto">
          <a:xfrm>
            <a:off x="3589452" y="602491"/>
            <a:ext cx="2656044" cy="1686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0E15E-6650-466D-A7A2-310856BB09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73" y="602491"/>
            <a:ext cx="2661027" cy="1668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7A256-8A96-40DC-962F-5094A2C882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" t="14101" b="13667"/>
          <a:stretch/>
        </p:blipFill>
        <p:spPr bwMode="auto">
          <a:xfrm>
            <a:off x="433049" y="2843870"/>
            <a:ext cx="2661027" cy="18106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EF7D1-7907-4376-9518-E8C41C6212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6" t="13757" r="22138" b="15590"/>
          <a:stretch/>
        </p:blipFill>
        <p:spPr bwMode="auto">
          <a:xfrm>
            <a:off x="3481026" y="2876095"/>
            <a:ext cx="2764470" cy="1778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AC0D1-5B91-463B-AF53-2FF2C8DC57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3" t="14450" r="19360" b="14657"/>
          <a:stretch/>
        </p:blipFill>
        <p:spPr bwMode="auto">
          <a:xfrm>
            <a:off x="6436873" y="2859982"/>
            <a:ext cx="2661028" cy="1925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6A91B-4063-41E1-B9AD-DE99D50F4EB8}"/>
              </a:ext>
            </a:extLst>
          </p:cNvPr>
          <p:cNvSpPr txBox="1"/>
          <p:nvPr/>
        </p:nvSpPr>
        <p:spPr>
          <a:xfrm>
            <a:off x="3629764" y="233159"/>
            <a:ext cx="217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an account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95326-8191-4140-8766-D37418AAE382}"/>
              </a:ext>
            </a:extLst>
          </p:cNvPr>
          <p:cNvSpPr txBox="1"/>
          <p:nvPr/>
        </p:nvSpPr>
        <p:spPr>
          <a:xfrm>
            <a:off x="6606141" y="232343"/>
            <a:ext cx="208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License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DA9F0-3400-47C2-826A-E1F38536A110}"/>
              </a:ext>
            </a:extLst>
          </p:cNvPr>
          <p:cNvSpPr txBox="1"/>
          <p:nvPr/>
        </p:nvSpPr>
        <p:spPr>
          <a:xfrm>
            <a:off x="46099" y="2425338"/>
            <a:ext cx="3637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 to install the license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F5C46-AB49-4F25-B3E0-750EC9CC16AE}"/>
              </a:ext>
            </a:extLst>
          </p:cNvPr>
          <p:cNvSpPr txBox="1"/>
          <p:nvPr/>
        </p:nvSpPr>
        <p:spPr>
          <a:xfrm>
            <a:off x="3687661" y="2416294"/>
            <a:ext cx="209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Setup in progress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F947B-D8DE-4906-B948-4A9A92C1D8DD}"/>
              </a:ext>
            </a:extLst>
          </p:cNvPr>
          <p:cNvSpPr txBox="1"/>
          <p:nvPr/>
        </p:nvSpPr>
        <p:spPr>
          <a:xfrm>
            <a:off x="6440580" y="2461989"/>
            <a:ext cx="265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Jira is ready to use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215E3A-D073-42A6-96EC-4DC12988B6E2}"/>
              </a:ext>
            </a:extLst>
          </p:cNvPr>
          <p:cNvSpPr txBox="1"/>
          <p:nvPr/>
        </p:nvSpPr>
        <p:spPr>
          <a:xfrm>
            <a:off x="914399" y="220853"/>
            <a:ext cx="144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JIRA setup</a:t>
            </a:r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BBA19C7-DEAC-4A6B-8DDC-6190EEF3BD6D}"/>
              </a:ext>
            </a:extLst>
          </p:cNvPr>
          <p:cNvSpPr/>
          <p:nvPr/>
        </p:nvSpPr>
        <p:spPr>
          <a:xfrm>
            <a:off x="3167493" y="1271542"/>
            <a:ext cx="515884" cy="27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4BDCF65-78F1-4CE0-B885-80B3A4E8AFCD}"/>
              </a:ext>
            </a:extLst>
          </p:cNvPr>
          <p:cNvSpPr/>
          <p:nvPr/>
        </p:nvSpPr>
        <p:spPr>
          <a:xfrm>
            <a:off x="6178931" y="1293872"/>
            <a:ext cx="515884" cy="27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456A5B6-59CF-4D47-A9B4-7EAF65524A12}"/>
              </a:ext>
            </a:extLst>
          </p:cNvPr>
          <p:cNvSpPr/>
          <p:nvPr/>
        </p:nvSpPr>
        <p:spPr>
          <a:xfrm>
            <a:off x="-14278" y="3535771"/>
            <a:ext cx="515884" cy="27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7FD0585-750C-4950-AC66-609F5E579671}"/>
              </a:ext>
            </a:extLst>
          </p:cNvPr>
          <p:cNvSpPr/>
          <p:nvPr/>
        </p:nvSpPr>
        <p:spPr>
          <a:xfrm>
            <a:off x="3073568" y="3535771"/>
            <a:ext cx="515884" cy="27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5EFC4FB-458D-4BA0-83E1-848685D36641}"/>
              </a:ext>
            </a:extLst>
          </p:cNvPr>
          <p:cNvSpPr/>
          <p:nvPr/>
        </p:nvSpPr>
        <p:spPr>
          <a:xfrm>
            <a:off x="6178931" y="3611125"/>
            <a:ext cx="515884" cy="270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903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E6C26-00EA-4F72-9E85-74CEA948A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214" y="528810"/>
            <a:ext cx="8020280" cy="4098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 </a:t>
            </a:r>
            <a:r>
              <a:rPr lang="en-GB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pPr marL="0" indent="0" algn="l">
              <a:buNone/>
            </a:pPr>
            <a:r>
              <a:rPr lang="en-GB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Collection of issues</a:t>
            </a:r>
          </a:p>
          <a:p>
            <a:pPr marL="0" indent="0" algn="l">
              <a:buNone/>
            </a:pPr>
            <a:endParaRPr lang="en-GB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Types:</a:t>
            </a:r>
          </a:p>
          <a:p>
            <a:pPr marL="457200" lvl="1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project</a:t>
            </a:r>
          </a:p>
          <a:p>
            <a:pPr marL="457200" lvl="1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project</a:t>
            </a:r>
          </a:p>
          <a:p>
            <a:pPr marL="457200" lvl="1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desk tracking project</a:t>
            </a:r>
          </a:p>
          <a:p>
            <a:pPr marL="457200" lvl="1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 request management project</a:t>
            </a:r>
          </a:p>
          <a:p>
            <a:pPr marL="457200" lvl="1" indent="0" algn="l">
              <a:buNone/>
            </a:pPr>
            <a:r>
              <a:rPr lang="en-GB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performance system</a:t>
            </a:r>
          </a:p>
          <a:p>
            <a:pPr marL="0" indent="0">
              <a:buNone/>
            </a:pPr>
            <a:r>
              <a:rPr lang="en-GB" sz="2400" dirty="0"/>
              <a:t> 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761B2-1B90-455C-9258-F92912538D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5FC77-3831-4ACA-91FA-5F21D14B5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 t="9670" r="1209" b="23443"/>
          <a:stretch/>
        </p:blipFill>
        <p:spPr bwMode="auto">
          <a:xfrm>
            <a:off x="5246720" y="1122332"/>
            <a:ext cx="3530010" cy="1601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A3849-41E4-446A-BB48-45B4DC38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t="24636" r="17535" b="16305"/>
          <a:stretch/>
        </p:blipFill>
        <p:spPr>
          <a:xfrm>
            <a:off x="5246720" y="2985072"/>
            <a:ext cx="3625702" cy="190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CDCC43-23BA-44C8-8843-A7B7CABE2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791" y="442016"/>
            <a:ext cx="6761667" cy="34939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 </a:t>
            </a:r>
            <a:r>
              <a:rPr lang="en-GB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bug or issue that underlies the project.</a:t>
            </a:r>
            <a:endParaRPr lang="en-GB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all type of items that can be created &amp;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tracked via JIRA testing tool</a:t>
            </a:r>
            <a:endParaRPr lang="en-GB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issue can be dependent on the organization and requirements.</a:t>
            </a:r>
          </a:p>
          <a:p>
            <a:pPr marL="0" indent="0" algn="l">
              <a:buNone/>
            </a:pPr>
            <a:endParaRPr lang="en-GB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C956F5-B07D-45F2-A26E-DCE7D2EE1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9FC44-BF65-4557-840F-B7D7CF6F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29" y="2663689"/>
            <a:ext cx="6071191" cy="20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27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BDE290-C8FC-4DA6-983E-0B1530FE9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1870" y="393650"/>
            <a:ext cx="5911702" cy="39035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 </a:t>
            </a: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  <a:p>
            <a:pPr marL="0" indent="0">
              <a:buNone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statuses and transitions that an issue goes</a:t>
            </a:r>
          </a:p>
          <a:p>
            <a:pPr marL="0" indent="0">
              <a:buNone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during its life cycle.</a:t>
            </a:r>
          </a:p>
          <a:p>
            <a:pPr marL="0" indent="0" algn="l">
              <a:buNone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buNone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stages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Issue                             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Resolved Issue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InProgress Issue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ReOpened</a:t>
            </a: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Issue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Issue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ED2E2-2720-4D4D-A0DE-0CB8BDECAD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4" descr="Working with workflows | Administering Jira applications Data Center and  Server 8.20 | Atlassian Documentation">
            <a:extLst>
              <a:ext uri="{FF2B5EF4-FFF2-40B4-BE49-F238E27FC236}">
                <a16:creationId xmlns:a16="http://schemas.microsoft.com/office/drawing/2014/main" id="{707FD19D-96B2-4988-AD83-2725EB6C5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t="5130" r="6267" b="6481"/>
          <a:stretch/>
        </p:blipFill>
        <p:spPr bwMode="auto">
          <a:xfrm>
            <a:off x="3649039" y="1737008"/>
            <a:ext cx="4899538" cy="291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25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4" name="Google Shape;1434;p49">
            <a:extLst>
              <a:ext uri="{FF2B5EF4-FFF2-40B4-BE49-F238E27FC236}">
                <a16:creationId xmlns:a16="http://schemas.microsoft.com/office/drawing/2014/main" id="{20C57914-F48E-4823-AE2E-649B742FDE44}"/>
              </a:ext>
            </a:extLst>
          </p:cNvPr>
          <p:cNvGrpSpPr/>
          <p:nvPr/>
        </p:nvGrpSpPr>
        <p:grpSpPr>
          <a:xfrm>
            <a:off x="2372379" y="1753817"/>
            <a:ext cx="4529470" cy="2679779"/>
            <a:chOff x="6506504" y="937343"/>
            <a:chExt cx="744273" cy="793950"/>
          </a:xfrm>
        </p:grpSpPr>
        <p:sp>
          <p:nvSpPr>
            <p:cNvPr id="5" name="Google Shape;1435;p49">
              <a:extLst>
                <a:ext uri="{FF2B5EF4-FFF2-40B4-BE49-F238E27FC236}">
                  <a16:creationId xmlns:a16="http://schemas.microsoft.com/office/drawing/2014/main" id="{C5FE5813-0860-44E3-A639-89E1F935C078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36;p49">
              <a:extLst>
                <a:ext uri="{FF2B5EF4-FFF2-40B4-BE49-F238E27FC236}">
                  <a16:creationId xmlns:a16="http://schemas.microsoft.com/office/drawing/2014/main" id="{B6F4C2BC-00B8-4F12-BE12-C996EFD88D6E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FEATURES OF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37;p49">
              <a:extLst>
                <a:ext uri="{FF2B5EF4-FFF2-40B4-BE49-F238E27FC236}">
                  <a16:creationId xmlns:a16="http://schemas.microsoft.com/office/drawing/2014/main" id="{072E16E9-9364-4339-9318-EC1191DFF0A5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JIRA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" name="Google Shape;1438;p49">
              <a:extLst>
                <a:ext uri="{FF2B5EF4-FFF2-40B4-BE49-F238E27FC236}">
                  <a16:creationId xmlns:a16="http://schemas.microsoft.com/office/drawing/2014/main" id="{74376EC9-0ECD-484F-B9FB-535D509416E8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" name="Google Shape;1439;p49">
                <a:extLst>
                  <a:ext uri="{FF2B5EF4-FFF2-40B4-BE49-F238E27FC236}">
                    <a16:creationId xmlns:a16="http://schemas.microsoft.com/office/drawing/2014/main" id="{0E105742-4C5A-4938-B69E-92420D0AA805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440;p49">
                <a:extLst>
                  <a:ext uri="{FF2B5EF4-FFF2-40B4-BE49-F238E27FC236}">
                    <a16:creationId xmlns:a16="http://schemas.microsoft.com/office/drawing/2014/main" id="{9C9DB1A9-0860-4142-A5B5-58CA1FC0B219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441;p49">
                <a:extLst>
                  <a:ext uri="{FF2B5EF4-FFF2-40B4-BE49-F238E27FC236}">
                    <a16:creationId xmlns:a16="http://schemas.microsoft.com/office/drawing/2014/main" id="{0739AB47-7C70-4FC3-B8E0-C4075F831AAE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442;p49">
                <a:extLst>
                  <a:ext uri="{FF2B5EF4-FFF2-40B4-BE49-F238E27FC236}">
                    <a16:creationId xmlns:a16="http://schemas.microsoft.com/office/drawing/2014/main" id="{1862A7C0-7B12-4961-8F98-9341A754D3F5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443;p49">
                <a:extLst>
                  <a:ext uri="{FF2B5EF4-FFF2-40B4-BE49-F238E27FC236}">
                    <a16:creationId xmlns:a16="http://schemas.microsoft.com/office/drawing/2014/main" id="{294B930B-AC73-495D-98CC-EC4F134BB12C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44;p49">
                <a:extLst>
                  <a:ext uri="{FF2B5EF4-FFF2-40B4-BE49-F238E27FC236}">
                    <a16:creationId xmlns:a16="http://schemas.microsoft.com/office/drawing/2014/main" id="{D1F75D3F-8237-499A-82B8-1A55E4B56E70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445;p49">
                <a:extLst>
                  <a:ext uri="{FF2B5EF4-FFF2-40B4-BE49-F238E27FC236}">
                    <a16:creationId xmlns:a16="http://schemas.microsoft.com/office/drawing/2014/main" id="{93C82446-EDA1-45E1-801A-8DF2E5533720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46;p49">
                <a:extLst>
                  <a:ext uri="{FF2B5EF4-FFF2-40B4-BE49-F238E27FC236}">
                    <a16:creationId xmlns:a16="http://schemas.microsoft.com/office/drawing/2014/main" id="{28A0854B-51F4-4C26-B4DC-7B6FE4CB4073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47;p49">
                <a:extLst>
                  <a:ext uri="{FF2B5EF4-FFF2-40B4-BE49-F238E27FC236}">
                    <a16:creationId xmlns:a16="http://schemas.microsoft.com/office/drawing/2014/main" id="{8CFD928D-7CAF-481D-B24D-957417998FD0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48;p49">
                <a:extLst>
                  <a:ext uri="{FF2B5EF4-FFF2-40B4-BE49-F238E27FC236}">
                    <a16:creationId xmlns:a16="http://schemas.microsoft.com/office/drawing/2014/main" id="{22586B90-870C-4E62-8E8B-BB051DB1CADE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3023846-1B0A-4F29-9638-7066F1CFF02D}"/>
              </a:ext>
            </a:extLst>
          </p:cNvPr>
          <p:cNvSpPr txBox="1"/>
          <p:nvPr/>
        </p:nvSpPr>
        <p:spPr>
          <a:xfrm>
            <a:off x="1751856" y="1736785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Multilingual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95815-F3B6-40B1-A0F3-4AC034E23163}"/>
              </a:ext>
            </a:extLst>
          </p:cNvPr>
          <p:cNvSpPr txBox="1"/>
          <p:nvPr/>
        </p:nvSpPr>
        <p:spPr>
          <a:xfrm>
            <a:off x="-6818" y="2764531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Scale with Team Growth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02FF6-4824-4DEB-8C75-F50DE186066F}"/>
              </a:ext>
            </a:extLst>
          </p:cNvPr>
          <p:cNvSpPr txBox="1"/>
          <p:nvPr/>
        </p:nvSpPr>
        <p:spPr>
          <a:xfrm>
            <a:off x="4183173" y="110324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Boards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CC212D-1D4F-4906-A437-74C2A83BFF2C}"/>
              </a:ext>
            </a:extLst>
          </p:cNvPr>
          <p:cNvSpPr txBox="1"/>
          <p:nvPr/>
        </p:nvSpPr>
        <p:spPr>
          <a:xfrm>
            <a:off x="6231249" y="1690317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Notifications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A15DB0-3B1B-4D6D-B668-6B01E04F880F}"/>
              </a:ext>
            </a:extLst>
          </p:cNvPr>
          <p:cNvSpPr txBox="1"/>
          <p:nvPr/>
        </p:nvSpPr>
        <p:spPr>
          <a:xfrm>
            <a:off x="7135502" y="2722303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Reports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E6B2A8-9FB1-4714-8C7A-24055B16393D}"/>
              </a:ext>
            </a:extLst>
          </p:cNvPr>
          <p:cNvSpPr txBox="1"/>
          <p:nvPr/>
        </p:nvSpPr>
        <p:spPr>
          <a:xfrm>
            <a:off x="1742239" y="3878015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Task Details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7278C3-4DE2-40F1-BC56-87AA8C8CF72F}"/>
              </a:ext>
            </a:extLst>
          </p:cNvPr>
          <p:cNvSpPr txBox="1"/>
          <p:nvPr/>
        </p:nvSpPr>
        <p:spPr>
          <a:xfrm>
            <a:off x="6231249" y="3866567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Power Search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580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9"/>
          <p:cNvSpPr/>
          <p:nvPr/>
        </p:nvSpPr>
        <p:spPr>
          <a:xfrm>
            <a:off x="640213" y="1657614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9" name="Google Shape;739;p19"/>
          <p:cNvSpPr/>
          <p:nvPr/>
        </p:nvSpPr>
        <p:spPr>
          <a:xfrm rot="2487045">
            <a:off x="3989895" y="2239026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0" name="Google Shape;740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ctrTitle" idx="4294967295"/>
          </p:nvPr>
        </p:nvSpPr>
        <p:spPr>
          <a:xfrm>
            <a:off x="0" y="2589213"/>
            <a:ext cx="6146800" cy="8397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sz="6000" dirty="0">
                <a:solidFill>
                  <a:schemeClr val="accent4"/>
                </a:solidFill>
              </a:rPr>
              <a:t>3.</a:t>
            </a:r>
            <a:br>
              <a:rPr lang="en-IN" sz="6000" dirty="0">
                <a:solidFill>
                  <a:schemeClr val="accent4"/>
                </a:solidFill>
              </a:rPr>
            </a:br>
            <a:r>
              <a:rPr lang="en-IN" sz="6000" dirty="0"/>
              <a:t>Prometheus</a:t>
            </a:r>
            <a:endParaRPr sz="6000" dirty="0">
              <a:solidFill>
                <a:schemeClr val="lt1"/>
              </a:solidFill>
            </a:endParaRPr>
          </a:p>
        </p:txBody>
      </p:sp>
      <p:pic>
        <p:nvPicPr>
          <p:cNvPr id="9" name="Picture 2" descr="Container monitoring system Prometheus gets a major update - SiliconANGLE">
            <a:extLst>
              <a:ext uri="{FF2B5EF4-FFF2-40B4-BE49-F238E27FC236}">
                <a16:creationId xmlns:a16="http://schemas.microsoft.com/office/drawing/2014/main" id="{818A67BD-29B8-4A7E-A7A8-9778ED7D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2" y="2249617"/>
            <a:ext cx="2479964" cy="151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33A34-0DB5-494B-BDBB-271A64CF8FAA}"/>
              </a:ext>
            </a:extLst>
          </p:cNvPr>
          <p:cNvSpPr txBox="1"/>
          <p:nvPr/>
        </p:nvSpPr>
        <p:spPr>
          <a:xfrm>
            <a:off x="173182" y="429491"/>
            <a:ext cx="849283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monitoring and alerting system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Alerting rules can be created within Prometheus and configure to send custom alerts to Alert manager.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Metrics-based time series database, designed for white-box monitoring.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Prometheus components are written in Go (Some are also written in Java, Python, and Ruby).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is a statically typed, compiled programming language designed at Google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Prometheus is a monitoring and alerting tool which works along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3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BC51D-4853-4029-B81B-4E812E5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3" name="Google Shape;1665;p49">
            <a:extLst>
              <a:ext uri="{FF2B5EF4-FFF2-40B4-BE49-F238E27FC236}">
                <a16:creationId xmlns:a16="http://schemas.microsoft.com/office/drawing/2014/main" id="{EAFC1F71-B66F-414B-AF84-EE4BED86873C}"/>
              </a:ext>
            </a:extLst>
          </p:cNvPr>
          <p:cNvGrpSpPr/>
          <p:nvPr/>
        </p:nvGrpSpPr>
        <p:grpSpPr>
          <a:xfrm>
            <a:off x="259047" y="1565563"/>
            <a:ext cx="8528222" cy="2424545"/>
            <a:chOff x="3042485" y="5594633"/>
            <a:chExt cx="2338404" cy="510557"/>
          </a:xfrm>
        </p:grpSpPr>
        <p:sp>
          <p:nvSpPr>
            <p:cNvPr id="4" name="Google Shape;1666;p49">
              <a:extLst>
                <a:ext uri="{FF2B5EF4-FFF2-40B4-BE49-F238E27FC236}">
                  <a16:creationId xmlns:a16="http://schemas.microsoft.com/office/drawing/2014/main" id="{9CBA6852-0900-4289-9AC7-307D63C4712B}"/>
                </a:ext>
              </a:extLst>
            </p:cNvPr>
            <p:cNvSpPr/>
            <p:nvPr/>
          </p:nvSpPr>
          <p:spPr>
            <a:xfrm>
              <a:off x="3042485" y="5917507"/>
              <a:ext cx="441566" cy="174555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dirty="0"/>
                <a:t>Simple operation</a:t>
              </a: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667;p49">
              <a:extLst>
                <a:ext uri="{FF2B5EF4-FFF2-40B4-BE49-F238E27FC236}">
                  <a16:creationId xmlns:a16="http://schemas.microsoft.com/office/drawing/2014/main" id="{EF3F033D-57D8-4E27-9A2B-8F989E4771A9}"/>
                </a:ext>
              </a:extLst>
            </p:cNvPr>
            <p:cNvSpPr/>
            <p:nvPr/>
          </p:nvSpPr>
          <p:spPr>
            <a:xfrm>
              <a:off x="3110865" y="5594633"/>
              <a:ext cx="441566" cy="174555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 dirty="0"/>
                <a:t>Dimensional data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668;p49">
              <a:extLst>
                <a:ext uri="{FF2B5EF4-FFF2-40B4-BE49-F238E27FC236}">
                  <a16:creationId xmlns:a16="http://schemas.microsoft.com/office/drawing/2014/main" id="{9E74CD27-EA61-4CED-957A-70CA7CD0E20E}"/>
                </a:ext>
              </a:extLst>
            </p:cNvPr>
            <p:cNvSpPr/>
            <p:nvPr/>
          </p:nvSpPr>
          <p:spPr>
            <a:xfrm>
              <a:off x="3591976" y="5917507"/>
              <a:ext cx="441566" cy="187683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 dirty="0"/>
                <a:t>Precise alerting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669;p49">
              <a:extLst>
                <a:ext uri="{FF2B5EF4-FFF2-40B4-BE49-F238E27FC236}">
                  <a16:creationId xmlns:a16="http://schemas.microsoft.com/office/drawing/2014/main" id="{67207EA0-FF31-4EB4-B6F0-5EE76379FF6F}"/>
                </a:ext>
              </a:extLst>
            </p:cNvPr>
            <p:cNvSpPr/>
            <p:nvPr/>
          </p:nvSpPr>
          <p:spPr>
            <a:xfrm>
              <a:off x="3760620" y="5594633"/>
              <a:ext cx="466173" cy="186718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/>
                <a:t>Powerful queries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670;p49">
              <a:extLst>
                <a:ext uri="{FF2B5EF4-FFF2-40B4-BE49-F238E27FC236}">
                  <a16:creationId xmlns:a16="http://schemas.microsoft.com/office/drawing/2014/main" id="{492A2D6A-C874-4DA9-9078-F27A2C16CAEB}"/>
                </a:ext>
              </a:extLst>
            </p:cNvPr>
            <p:cNvSpPr/>
            <p:nvPr/>
          </p:nvSpPr>
          <p:spPr>
            <a:xfrm>
              <a:off x="4141467" y="5917507"/>
              <a:ext cx="441566" cy="187683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dirty="0"/>
                <a:t>Many client libraries</a:t>
              </a: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671;p49">
              <a:extLst>
                <a:ext uri="{FF2B5EF4-FFF2-40B4-BE49-F238E27FC236}">
                  <a16:creationId xmlns:a16="http://schemas.microsoft.com/office/drawing/2014/main" id="{7F8A03AD-18CB-42D5-98B3-779363CD2C9C}"/>
                </a:ext>
              </a:extLst>
            </p:cNvPr>
            <p:cNvSpPr/>
            <p:nvPr/>
          </p:nvSpPr>
          <p:spPr>
            <a:xfrm>
              <a:off x="4371480" y="5594633"/>
              <a:ext cx="466173" cy="186718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 dirty="0"/>
                <a:t>Great visualisation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672;p49">
              <a:extLst>
                <a:ext uri="{FF2B5EF4-FFF2-40B4-BE49-F238E27FC236}">
                  <a16:creationId xmlns:a16="http://schemas.microsoft.com/office/drawing/2014/main" id="{C9BE2470-E59A-45EA-98B5-FEF21F28855D}"/>
                </a:ext>
              </a:extLst>
            </p:cNvPr>
            <p:cNvSpPr/>
            <p:nvPr/>
          </p:nvSpPr>
          <p:spPr>
            <a:xfrm>
              <a:off x="4691892" y="5917507"/>
              <a:ext cx="466173" cy="187683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 dirty="0"/>
                <a:t>Many integrations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673;p49">
              <a:extLst>
                <a:ext uri="{FF2B5EF4-FFF2-40B4-BE49-F238E27FC236}">
                  <a16:creationId xmlns:a16="http://schemas.microsoft.com/office/drawing/2014/main" id="{4E099BFB-B6F5-425F-9BB3-63CAF6B92E03}"/>
                </a:ext>
              </a:extLst>
            </p:cNvPr>
            <p:cNvSpPr/>
            <p:nvPr/>
          </p:nvSpPr>
          <p:spPr>
            <a:xfrm>
              <a:off x="4899022" y="5594633"/>
              <a:ext cx="481867" cy="174555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r>
                <a:rPr lang="en-IN" sz="1400" dirty="0"/>
                <a:t>Efficient storage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74;p49">
              <a:extLst>
                <a:ext uri="{FF2B5EF4-FFF2-40B4-BE49-F238E27FC236}">
                  <a16:creationId xmlns:a16="http://schemas.microsoft.com/office/drawing/2014/main" id="{1EC24D58-BB35-4972-9FFA-AE53F8F08123}"/>
                </a:ext>
              </a:extLst>
            </p:cNvPr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75;p49">
              <a:extLst>
                <a:ext uri="{FF2B5EF4-FFF2-40B4-BE49-F238E27FC236}">
                  <a16:creationId xmlns:a16="http://schemas.microsoft.com/office/drawing/2014/main" id="{2A68B5A5-2235-4723-958D-6C0372391EB6}"/>
                </a:ext>
              </a:extLst>
            </p:cNvPr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76;p49">
              <a:extLst>
                <a:ext uri="{FF2B5EF4-FFF2-40B4-BE49-F238E27FC236}">
                  <a16:creationId xmlns:a16="http://schemas.microsoft.com/office/drawing/2014/main" id="{CF1E9C80-7E51-44CF-B405-4A3A0F1B8595}"/>
                </a:ext>
              </a:extLst>
            </p:cNvPr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77;p49">
              <a:extLst>
                <a:ext uri="{FF2B5EF4-FFF2-40B4-BE49-F238E27FC236}">
                  <a16:creationId xmlns:a16="http://schemas.microsoft.com/office/drawing/2014/main" id="{6D73C194-574A-4CA1-BC2D-F500C75A2FD7}"/>
                </a:ext>
              </a:extLst>
            </p:cNvPr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78;p49">
              <a:extLst>
                <a:ext uri="{FF2B5EF4-FFF2-40B4-BE49-F238E27FC236}">
                  <a16:creationId xmlns:a16="http://schemas.microsoft.com/office/drawing/2014/main" id="{3F5A5396-973E-407E-ABED-F64F56900026}"/>
                </a:ext>
              </a:extLst>
            </p:cNvPr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679;p49">
              <a:extLst>
                <a:ext uri="{FF2B5EF4-FFF2-40B4-BE49-F238E27FC236}">
                  <a16:creationId xmlns:a16="http://schemas.microsoft.com/office/drawing/2014/main" id="{8160975F-FCE4-4EB7-8C42-AE136B63D860}"/>
                </a:ext>
              </a:extLst>
            </p:cNvPr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680;p49">
              <a:extLst>
                <a:ext uri="{FF2B5EF4-FFF2-40B4-BE49-F238E27FC236}">
                  <a16:creationId xmlns:a16="http://schemas.microsoft.com/office/drawing/2014/main" id="{069304B0-23DD-4DBB-9FD0-07A50F815082}"/>
                </a:ext>
              </a:extLst>
            </p:cNvPr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3D03C02-A36F-465F-A094-1378ACE915ED}"/>
              </a:ext>
            </a:extLst>
          </p:cNvPr>
          <p:cNvSpPr txBox="1"/>
          <p:nvPr/>
        </p:nvSpPr>
        <p:spPr>
          <a:xfrm>
            <a:off x="174363" y="450912"/>
            <a:ext cx="8697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94289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2400" y="1073727"/>
            <a:ext cx="4919400" cy="2424546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DOCKER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Jira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IN" dirty="0">
                <a:latin typeface="Algerian" panose="04020705040A02060702" pitchFamily="82" charset="0"/>
              </a:rPr>
              <a:t>Prometheus</a:t>
            </a:r>
          </a:p>
        </p:txBody>
      </p:sp>
      <p:grpSp>
        <p:nvGrpSpPr>
          <p:cNvPr id="4" name="Google Shape;1687;p49"/>
          <p:cNvGrpSpPr/>
          <p:nvPr/>
        </p:nvGrpSpPr>
        <p:grpSpPr>
          <a:xfrm>
            <a:off x="6223057" y="1921563"/>
            <a:ext cx="932655" cy="728874"/>
            <a:chOff x="8095060" y="5664590"/>
            <a:chExt cx="497404" cy="594389"/>
          </a:xfrm>
        </p:grpSpPr>
        <p:grpSp>
          <p:nvGrpSpPr>
            <p:cNvPr id="5" name="Google Shape;168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8" name="Google Shape;168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69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69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169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" name="Google Shape;169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9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69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69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" name="Google Shape;169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69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69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170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9" name="Google Shape;170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170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170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5805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A87BF-CF07-4567-BA56-E07207D7C47A}"/>
              </a:ext>
            </a:extLst>
          </p:cNvPr>
          <p:cNvSpPr txBox="1"/>
          <p:nvPr/>
        </p:nvSpPr>
        <p:spPr>
          <a:xfrm>
            <a:off x="145473" y="169532"/>
            <a:ext cx="86660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MONITORING- PROMETHEUS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0ADD36-9105-4AA4-BD95-B960DA5F145A}"/>
              </a:ext>
            </a:extLst>
          </p:cNvPr>
          <p:cNvCxnSpPr>
            <a:cxnSpLocks/>
          </p:cNvCxnSpPr>
          <p:nvPr/>
        </p:nvCxnSpPr>
        <p:spPr>
          <a:xfrm>
            <a:off x="3449782" y="286789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FCB72-7001-4B93-B6DC-3688FA968605}"/>
              </a:ext>
            </a:extLst>
          </p:cNvPr>
          <p:cNvSpPr/>
          <p:nvPr/>
        </p:nvSpPr>
        <p:spPr>
          <a:xfrm>
            <a:off x="1284685" y="1142236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Application Exception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0E1EFE8-56BF-440E-A9DA-412517754900}"/>
              </a:ext>
            </a:extLst>
          </p:cNvPr>
          <p:cNvSpPr/>
          <p:nvPr/>
        </p:nvSpPr>
        <p:spPr>
          <a:xfrm>
            <a:off x="6974019" y="3871181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Storage Spikes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80A5DD6-1EA2-427F-BCB7-C271F40BAEE1}"/>
              </a:ext>
            </a:extLst>
          </p:cNvPr>
          <p:cNvSpPr/>
          <p:nvPr/>
        </p:nvSpPr>
        <p:spPr>
          <a:xfrm>
            <a:off x="1284685" y="3934691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Server CPU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47617F7-738C-463D-BC93-0D70F740BD91}"/>
              </a:ext>
            </a:extLst>
          </p:cNvPr>
          <p:cNvSpPr/>
          <p:nvPr/>
        </p:nvSpPr>
        <p:spPr>
          <a:xfrm>
            <a:off x="6974019" y="1142236"/>
            <a:ext cx="1433946" cy="533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Memory Usage</a:t>
            </a:r>
          </a:p>
        </p:txBody>
      </p:sp>
      <p:pic>
        <p:nvPicPr>
          <p:cNvPr id="1030" name="Picture 6" descr="Computer round icon Royalty Free Vector Image - VectorStock">
            <a:extLst>
              <a:ext uri="{FF2B5EF4-FFF2-40B4-BE49-F238E27FC236}">
                <a16:creationId xmlns:a16="http://schemas.microsoft.com/office/drawing/2014/main" id="{7686EF3D-8695-4263-8ECC-E97CAAA07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5253" r="5055" b="12188"/>
          <a:stretch/>
        </p:blipFill>
        <p:spPr bwMode="auto">
          <a:xfrm>
            <a:off x="3567807" y="1605630"/>
            <a:ext cx="2557036" cy="25322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739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297873" y="159327"/>
            <a:ext cx="860367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Prometheus</a:t>
            </a:r>
          </a:p>
          <a:p>
            <a:pPr algn="ctr"/>
            <a:endParaRPr lang="en-IN" dirty="0">
              <a:latin typeface="Comic Sans MS" panose="030F0702030302020204" pitchFamily="66" charset="0"/>
            </a:endParaRP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launch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port 3000.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Prometheus from the following link: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https://prometheus.io/download/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downloading, open and launch the exe file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and verify Prometheus in port 9090(localhost:9090)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environment is completely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sample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Promql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 and paste in Prometheus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run and observe the metrics in the form of tables and graphs</a:t>
            </a:r>
          </a:p>
          <a:p>
            <a:pPr marL="342900" indent="-342900">
              <a:buAutoNum type="arabicParenR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can be used for various applications for monitoring and alerting purposes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73186"/>
            <a:ext cx="3502780" cy="1970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72" y="3173186"/>
            <a:ext cx="3502781" cy="19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65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00" y="239486"/>
            <a:ext cx="4102704" cy="2307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1" y="239485"/>
            <a:ext cx="4238707" cy="2307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1" y="2699657"/>
            <a:ext cx="4238707" cy="2384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01" y="2699657"/>
            <a:ext cx="4102704" cy="24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2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29" y="119743"/>
            <a:ext cx="4799392" cy="235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68" y="2718298"/>
            <a:ext cx="4799392" cy="230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44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297" name="Google Shape;1297;p48"/>
          <p:cNvSpPr txBox="1">
            <a:spLocks noGrp="1"/>
          </p:cNvSpPr>
          <p:nvPr>
            <p:ph type="body" idx="4294967295"/>
          </p:nvPr>
        </p:nvSpPr>
        <p:spPr>
          <a:xfrm>
            <a:off x="2672316" y="2036522"/>
            <a:ext cx="3799368" cy="10704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5400" dirty="0">
                <a:latin typeface="Algerian" panose="04020705040A02060702" pitchFamily="82" charset="0"/>
              </a:rPr>
              <a:t>Thank you</a:t>
            </a:r>
            <a:endParaRPr sz="5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2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08" name="Google Shape;708;p15"/>
          <p:cNvSpPr txBox="1">
            <a:spLocks noGrp="1"/>
          </p:cNvSpPr>
          <p:nvPr>
            <p:ph type="ctrTitle" idx="4294967295"/>
          </p:nvPr>
        </p:nvSpPr>
        <p:spPr>
          <a:xfrm>
            <a:off x="0" y="33338"/>
            <a:ext cx="6594475" cy="12731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chemeClr val="bg2">
                    <a:lumMod val="25000"/>
                  </a:schemeClr>
                </a:solidFill>
              </a:rPr>
              <a:t>GROUP 2</a:t>
            </a:r>
            <a:endParaRPr sz="6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Google Shape;1289;p48">
            <a:extLst>
              <a:ext uri="{FF2B5EF4-FFF2-40B4-BE49-F238E27FC236}">
                <a16:creationId xmlns:a16="http://schemas.microsoft.com/office/drawing/2014/main" id="{5225E4C6-A3A1-4F8A-B3D1-E2DAB18619B6}"/>
              </a:ext>
            </a:extLst>
          </p:cNvPr>
          <p:cNvSpPr/>
          <p:nvPr/>
        </p:nvSpPr>
        <p:spPr>
          <a:xfrm>
            <a:off x="3080484" y="2007641"/>
            <a:ext cx="3531681" cy="2372877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53AF6-F4EF-4993-8F00-681BBA9BC95F}"/>
              </a:ext>
            </a:extLst>
          </p:cNvPr>
          <p:cNvSpPr txBox="1"/>
          <p:nvPr/>
        </p:nvSpPr>
        <p:spPr>
          <a:xfrm>
            <a:off x="6612165" y="3009413"/>
            <a:ext cx="18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ANAGHA MOHAN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32797-1496-481D-BA95-7A95091FB434}"/>
              </a:ext>
            </a:extLst>
          </p:cNvPr>
          <p:cNvSpPr txBox="1"/>
          <p:nvPr/>
        </p:nvSpPr>
        <p:spPr>
          <a:xfrm>
            <a:off x="5425622" y="1589982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ASHNA T P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FBC5F-5306-4BC9-991E-5F8EF2F1A118}"/>
              </a:ext>
            </a:extLst>
          </p:cNvPr>
          <p:cNvSpPr txBox="1"/>
          <p:nvPr/>
        </p:nvSpPr>
        <p:spPr>
          <a:xfrm>
            <a:off x="4100158" y="4427092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KIRAN XAVIER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85E0E-197E-46E5-A9AE-633379C9C888}"/>
              </a:ext>
            </a:extLst>
          </p:cNvPr>
          <p:cNvSpPr txBox="1"/>
          <p:nvPr/>
        </p:nvSpPr>
        <p:spPr>
          <a:xfrm>
            <a:off x="1766706" y="3378745"/>
            <a:ext cx="137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JESWIN ROY </a:t>
            </a:r>
            <a:endParaRPr lang="en-IN" dirty="0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ACC8EAE0-50AB-4E35-B90C-6ACD96A31EA7}"/>
              </a:ext>
            </a:extLst>
          </p:cNvPr>
          <p:cNvSpPr txBox="1"/>
          <p:nvPr/>
        </p:nvSpPr>
        <p:spPr>
          <a:xfrm>
            <a:off x="2297486" y="1766667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HEMANTH 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112400" y="1108364"/>
            <a:ext cx="5182018" cy="102962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1.</a:t>
            </a:r>
            <a:endParaRPr dirty="0">
              <a:solidFill>
                <a:schemeClr val="accent4"/>
              </a:solidFill>
            </a:endParaRPr>
          </a:p>
          <a:p>
            <a:pPr lvl="0"/>
            <a:r>
              <a:rPr lang="en" dirty="0"/>
              <a:t>Docker -</a:t>
            </a: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Build, ship and run</a:t>
            </a:r>
            <a:endParaRPr dirty="0"/>
          </a:p>
        </p:txBody>
      </p:sp>
      <p:pic>
        <p:nvPicPr>
          <p:cNvPr id="4" name="Picture 2" descr="http://cdn.softlayer.com/shutterstock_8141499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00" y="2137986"/>
            <a:ext cx="1350818" cy="121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45" y="2137986"/>
            <a:ext cx="1360424" cy="1210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897" y="2137986"/>
            <a:ext cx="1360424" cy="12103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22" y="176349"/>
            <a:ext cx="1895768" cy="580049"/>
          </a:xfrm>
        </p:spPr>
        <p:txBody>
          <a:bodyPr>
            <a:normAutofit fontScale="90000"/>
          </a:bodyPr>
          <a:lstStyle/>
          <a:p>
            <a:r>
              <a:rPr lang="en-IN" sz="2800" dirty="0">
                <a:solidFill>
                  <a:schemeClr val="tx1">
                    <a:lumMod val="75000"/>
                  </a:schemeClr>
                </a:solidFill>
              </a:rPr>
              <a:t>It is an ecosystem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873" y="3057779"/>
            <a:ext cx="1473573" cy="1623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09" y="3057779"/>
            <a:ext cx="1470789" cy="1623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567" y="3057779"/>
            <a:ext cx="1491617" cy="1623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305" y="3057779"/>
            <a:ext cx="1492514" cy="162325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087389" y="3198848"/>
            <a:ext cx="506484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379231" y="3216891"/>
            <a:ext cx="506484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237773" y="3216891"/>
            <a:ext cx="506484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622" y="788242"/>
            <a:ext cx="7947212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05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IN" sz="1500" dirty="0">
                <a:solidFill>
                  <a:schemeClr val="tx1">
                    <a:lumMod val="75000"/>
                  </a:schemeClr>
                </a:solidFill>
              </a:rPr>
              <a:t>What a Docker image or container consists of ???</a:t>
            </a:r>
          </a:p>
          <a:p>
            <a:endParaRPr lang="en-IN" sz="15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IN" sz="1500" dirty="0">
                <a:solidFill>
                  <a:schemeClr val="tx1">
                    <a:lumMod val="75000"/>
                  </a:schemeClr>
                </a:solidFill>
              </a:rPr>
              <a:t>Frameworks</a:t>
            </a:r>
          </a:p>
          <a:p>
            <a:endParaRPr lang="en-IN" sz="15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IN" sz="1500" dirty="0">
                <a:solidFill>
                  <a:schemeClr val="tx1">
                    <a:lumMod val="75000"/>
                  </a:schemeClr>
                </a:solidFill>
              </a:rPr>
              <a:t>Application</a:t>
            </a:r>
          </a:p>
          <a:p>
            <a:endParaRPr lang="en-IN" sz="15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IN" sz="1500" dirty="0">
                <a:solidFill>
                  <a:schemeClr val="tx1">
                    <a:lumMod val="75000"/>
                  </a:schemeClr>
                </a:solidFill>
              </a:rPr>
              <a:t>Dependencies &amp; Libraries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49" y="220188"/>
            <a:ext cx="3479006" cy="1092994"/>
          </a:xfrm>
          <a:prstGeom prst="rect">
            <a:avLst/>
          </a:prstGeom>
        </p:spPr>
      </p:pic>
      <p:pic>
        <p:nvPicPr>
          <p:cNvPr id="12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52" y="1313182"/>
            <a:ext cx="1233005" cy="120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9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838" y="273844"/>
            <a:ext cx="2853512" cy="994172"/>
          </a:xfrm>
        </p:spPr>
        <p:txBody>
          <a:bodyPr>
            <a:normAutofit/>
          </a:bodyPr>
          <a:lstStyle/>
          <a:p>
            <a:r>
              <a:rPr lang="et-EE" b="1" dirty="0">
                <a:solidFill>
                  <a:schemeClr val="bg1"/>
                </a:solidFill>
              </a:rPr>
              <a:t>V</a:t>
            </a:r>
          </a:p>
        </p:txBody>
      </p:sp>
      <p:pic>
        <p:nvPicPr>
          <p:cNvPr id="4098" name="Picture 2" descr="https://cdn-images-1.medium.com/max/800/1*RKPXdVaqHRzmQ5RPBH_d-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7" y="770930"/>
            <a:ext cx="2908095" cy="26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800/1*V5N9gJdnToIrgAgVJTtl_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63" y="770931"/>
            <a:ext cx="2908095" cy="261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072" y="273844"/>
            <a:ext cx="766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</a:t>
            </a:r>
            <a:r>
              <a:rPr lang="et-EE" sz="2400" dirty="0"/>
              <a:t>VM </a:t>
            </a:r>
            <a:r>
              <a:rPr lang="en-IN" sz="2400" dirty="0"/>
              <a:t>                            </a:t>
            </a:r>
            <a:r>
              <a:rPr lang="et-EE" sz="2400" dirty="0"/>
              <a:t>vs </a:t>
            </a:r>
            <a:r>
              <a:rPr lang="en-IN" sz="2400" dirty="0"/>
              <a:t>                    </a:t>
            </a:r>
            <a:r>
              <a:rPr lang="et-EE" sz="2400" dirty="0"/>
              <a:t>Docker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55073" y="3643745"/>
            <a:ext cx="285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Huge size, Slow performance and Hard to integrate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1863" y="3643745"/>
            <a:ext cx="3003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Small in size, Quick performance and Easy to integrate</a:t>
            </a:r>
          </a:p>
        </p:txBody>
      </p:sp>
    </p:spTree>
    <p:extLst>
      <p:ext uri="{BB962C8B-B14F-4D97-AF65-F5344CB8AC3E}">
        <p14:creationId xmlns:p14="http://schemas.microsoft.com/office/powerpoint/2010/main" val="13638476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153" y="235528"/>
            <a:ext cx="6571060" cy="540327"/>
          </a:xfrm>
        </p:spPr>
        <p:txBody>
          <a:bodyPr>
            <a:noAutofit/>
          </a:bodyPr>
          <a:lstStyle/>
          <a:p>
            <a:r>
              <a:rPr lang="et-EE" sz="4400" dirty="0"/>
              <a:t>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9765"/>
            <a:ext cx="7886700" cy="3789218"/>
          </a:xfrm>
        </p:spPr>
        <p:txBody>
          <a:bodyPr>
            <a:normAutofit lnSpcReduction="10000"/>
          </a:bodyPr>
          <a:lstStyle/>
          <a:p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Ease of use. </a:t>
            </a:r>
            <a:r>
              <a:rPr lang="et-EE" dirty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 allows anyone to package an application on their laptop, which in turn can run unmodified</a:t>
            </a:r>
            <a:r>
              <a:rPr lang="et-EE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anywhere</a:t>
            </a:r>
            <a:endParaRPr lang="et-EE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mantra is: “build once, run anywhere.”</a:t>
            </a:r>
            <a:endParaRPr lang="et-EE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Speed.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Docker containers are very lightweight, they take up fewer resources</a:t>
            </a:r>
          </a:p>
          <a:p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Docker Hub.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Docker users also benefit from the increasingly rich ecosystem of Docker Hub, which you can think of as an “app store for Docker images</a:t>
            </a:r>
          </a:p>
          <a:p>
            <a:r>
              <a:rPr lang="et-EE" b="1" dirty="0">
                <a:solidFill>
                  <a:schemeClr val="tx1">
                    <a:lumMod val="75000"/>
                  </a:schemeClr>
                </a:solidFill>
              </a:rPr>
              <a:t>Modularity and Scalability.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Docker makes it easy to break out your application’s functionality into individual containers.</a:t>
            </a:r>
            <a:r>
              <a:rPr lang="et-EE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With Docker, it’s become easier to link containers together to create your application, making it easy to scale or update components independently in the future.</a:t>
            </a:r>
            <a:endParaRPr lang="et-EE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138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726" y="228601"/>
            <a:ext cx="7094849" cy="196702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Docker</a:t>
            </a:r>
            <a:r>
              <a:rPr lang="et-EE" sz="4900" dirty="0"/>
              <a:t> </a:t>
            </a:r>
            <a:r>
              <a:rPr lang="en-US" sz="4900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327" y="707448"/>
            <a:ext cx="8603673" cy="858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chemeClr val="tx1">
                    <a:lumMod val="75000"/>
                  </a:schemeClr>
                </a:solidFill>
              </a:rPr>
              <a:t>1)Follow this link to download Docker for windows: 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hlinkClick r:id="rId2"/>
              </a:rPr>
              <a:t>https://www.docker.com/products/docker-desktop</a:t>
            </a:r>
            <a:endParaRPr lang="en-US" sz="1500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tx1">
                    <a:lumMod val="75000"/>
                  </a:schemeClr>
                </a:solidFill>
              </a:rPr>
              <a:t>2) Post successful installation, Launch command </a:t>
            </a:r>
            <a:r>
              <a:rPr lang="en-US" sz="1500" dirty="0" err="1">
                <a:solidFill>
                  <a:schemeClr val="tx1">
                    <a:lumMod val="75000"/>
                  </a:schemeClr>
                </a:solidFill>
              </a:rPr>
              <a:t>promnt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en-US" sz="1500" dirty="0" err="1">
                <a:solidFill>
                  <a:schemeClr val="tx1">
                    <a:lumMod val="75000"/>
                  </a:schemeClr>
                </a:solidFill>
              </a:rPr>
              <a:t>cmd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</a:rPr>
              <a:t>) in your machine </a:t>
            </a:r>
            <a:br>
              <a:rPr lang="en-US" sz="1800" dirty="0">
                <a:solidFill>
                  <a:schemeClr val="tx1">
                    <a:lumMod val="7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BAF0A-AC04-4426-B19D-301A960FFF34}" type="slidenum">
              <a:rPr lang="et-EE" smtClean="0"/>
              <a:pPr/>
              <a:t>8</a:t>
            </a:fld>
            <a:endParaRPr lang="et-E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7" y="1566430"/>
            <a:ext cx="6359236" cy="35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499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4" y="159617"/>
            <a:ext cx="3966914" cy="2327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61" y="159617"/>
            <a:ext cx="3967532" cy="2327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3075709"/>
            <a:ext cx="75784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Next steps:</a:t>
            </a:r>
          </a:p>
          <a:p>
            <a:endParaRPr lang="en-IN" dirty="0"/>
          </a:p>
          <a:p>
            <a:pPr marL="342900" indent="-342900">
              <a:buAutoNum type="arabicParenR"/>
            </a:pPr>
            <a:r>
              <a:rPr lang="en-IN" dirty="0"/>
              <a:t>Push that created image to </a:t>
            </a:r>
            <a:r>
              <a:rPr lang="en-IN" dirty="0" err="1"/>
              <a:t>docker</a:t>
            </a:r>
            <a:r>
              <a:rPr lang="en-IN" dirty="0"/>
              <a:t> hub</a:t>
            </a:r>
          </a:p>
          <a:p>
            <a:pPr marL="342900" indent="-342900">
              <a:buAutoNum type="arabicParenR"/>
            </a:pPr>
            <a:endParaRPr lang="en-IN" dirty="0"/>
          </a:p>
          <a:p>
            <a:pPr marL="342900" indent="-342900">
              <a:buAutoNum type="arabicParenR"/>
            </a:pPr>
            <a:r>
              <a:rPr lang="en-IN" dirty="0"/>
              <a:t>Pull that image to local</a:t>
            </a:r>
          </a:p>
          <a:p>
            <a:pPr marL="342900" indent="-342900">
              <a:buAutoNum type="arabicParenR"/>
            </a:pPr>
            <a:endParaRPr lang="en-IN" dirty="0"/>
          </a:p>
          <a:p>
            <a:pPr marL="342900" indent="-342900">
              <a:buAutoNum type="arabicParenR"/>
            </a:pPr>
            <a:r>
              <a:rPr lang="en-IN" dirty="0"/>
              <a:t>Build a container for it and run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61" y="2702332"/>
            <a:ext cx="3960348" cy="23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66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675</Words>
  <Application>Microsoft Office PowerPoint</Application>
  <PresentationFormat>On-screen Show (16:9)</PresentationFormat>
  <Paragraphs>140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Amatic SC</vt:lpstr>
      <vt:lpstr>Wingdings</vt:lpstr>
      <vt:lpstr>Comic Sans MS</vt:lpstr>
      <vt:lpstr>Algerian</vt:lpstr>
      <vt:lpstr>Arial</vt:lpstr>
      <vt:lpstr>Calibri Light</vt:lpstr>
      <vt:lpstr>Calibri</vt:lpstr>
      <vt:lpstr>Arial Black</vt:lpstr>
      <vt:lpstr>Times New Roman</vt:lpstr>
      <vt:lpstr>Office Theme</vt:lpstr>
      <vt:lpstr>Capstone project Presentation </vt:lpstr>
      <vt:lpstr>DOCKER Jira Prometheus</vt:lpstr>
      <vt:lpstr>GROUP 2</vt:lpstr>
      <vt:lpstr>1. Docker - Build, ship and run</vt:lpstr>
      <vt:lpstr>It is an ecosystem</vt:lpstr>
      <vt:lpstr>V</vt:lpstr>
      <vt:lpstr>Docker</vt:lpstr>
      <vt:lpstr>Docker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Prometheus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Presentation</dc:title>
  <dc:creator>A V HEMANTH</dc:creator>
  <cp:lastModifiedBy>admin</cp:lastModifiedBy>
  <cp:revision>24</cp:revision>
  <dcterms:modified xsi:type="dcterms:W3CDTF">2021-12-14T17:47:56Z</dcterms:modified>
</cp:coreProperties>
</file>